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90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2" r:id="rId31"/>
    <p:sldId id="300" r:id="rId32"/>
    <p:sldId id="301" r:id="rId33"/>
    <p:sldId id="273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A24"/>
    <a:srgbClr val="1D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duyongquan/LTSLA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9.wmf"/><Relationship Id="rId3" Type="http://schemas.openxmlformats.org/officeDocument/2006/relationships/image" Target="../media/image32.png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36.png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4.png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7.wmf"/><Relationship Id="rId22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hyperlink" Target="https://gitlab.com/libeigen/eigen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gen.tuxfamily.org/index.php?title=Main_Page" TargetMode="External"/><Relationship Id="rId5" Type="http://schemas.openxmlformats.org/officeDocument/2006/relationships/hyperlink" Target="https://eigen.tuxfamily.org/dox/group__QuickRefPage.html" TargetMode="Externa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935355"/>
            <a:ext cx="12195810" cy="5751830"/>
            <a:chOff x="0" y="1445"/>
            <a:chExt cx="19206" cy="9058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1445"/>
              <a:ext cx="19206" cy="2086"/>
              <a:chOff x="0" y="1445"/>
              <a:chExt cx="19206" cy="2086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0" y="2423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4113" y="1974"/>
                <a:ext cx="10975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zh-CN" altLang="en-US" sz="3200" b="1" dirty="0"/>
                  <a:t>视觉</a:t>
                </a:r>
                <a:r>
                  <a:rPr lang="en-US" altLang="zh-CN" sz="3200" b="1" i="1" dirty="0"/>
                  <a:t>SLAM</a:t>
                </a:r>
                <a:endParaRPr lang="zh-CN" altLang="en-US" sz="3200" b="1" i="1" dirty="0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V="1">
                <a:off x="15238" y="2430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15898" y="1445"/>
                <a:ext cx="2216" cy="208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210" y="3278"/>
              <a:ext cx="10547" cy="4349"/>
              <a:chOff x="4210" y="3278"/>
              <a:chExt cx="10547" cy="4349"/>
            </a:xfrm>
          </p:grpSpPr>
          <p:pic>
            <p:nvPicPr>
              <p:cNvPr id="14" name="图片 13" descr="qq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7" y="3278"/>
                <a:ext cx="3390" cy="4349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4210" y="4369"/>
                <a:ext cx="6376" cy="130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4800" b="1" dirty="0"/>
                  <a:t>线性代数</a:t>
                </a:r>
                <a:r>
                  <a:rPr lang="en-US" altLang="zh-CN" sz="4800" b="1" dirty="0"/>
                  <a:t>Eigen</a:t>
                </a:r>
                <a:endParaRPr lang="zh-CN" altLang="en-US" sz="4800" b="1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0" y="7616"/>
              <a:ext cx="19199" cy="1448"/>
              <a:chOff x="0" y="7616"/>
              <a:chExt cx="19199" cy="1448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0" y="8341"/>
                <a:ext cx="19199" cy="10"/>
              </a:xfrm>
              <a:prstGeom prst="line">
                <a:avLst/>
              </a:prstGeom>
              <a:ln w="22225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504" y="7616"/>
                <a:ext cx="1199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Mar 20th, 2022 </a:t>
                </a:r>
                <a:r>
                  <a:rPr lang="en-US" altLang="zh-CN" sz="2400" b="1" dirty="0">
                    <a:solidFill>
                      <a:srgbClr val="00B050"/>
                    </a:solidFill>
                    <a:hlinkClick r:id="rId4" action="ppaction://hlinkfile"/>
                  </a:rPr>
                  <a:t>https://github.com/duyongquan/LTSLAM</a:t>
                </a: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86" y="7627"/>
                <a:ext cx="1513" cy="14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" y="7738"/>
                <a:ext cx="795" cy="1215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13151" y="9355"/>
              <a:ext cx="5503" cy="1148"/>
              <a:chOff x="13151" y="9355"/>
              <a:chExt cx="5503" cy="1148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4342" y="9355"/>
                <a:ext cx="4312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AibotBeginer </a:t>
                </a:r>
                <a:r>
                  <a:rPr lang="zh-CN" altLang="en-US" sz="2000" b="1">
                    <a:solidFill>
                      <a:srgbClr val="1D2B3B"/>
                    </a:solidFill>
                    <a:sym typeface="+mn-ea"/>
                  </a:rPr>
                  <a:t>视觉</a:t>
                </a:r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SLAM</a:t>
                </a:r>
                <a:endParaRPr lang="en-US" altLang="zh-CN" sz="2000" b="1">
                  <a:solidFill>
                    <a:srgbClr val="1D2B3B"/>
                  </a:solidFill>
                </a:endParaRPr>
              </a:p>
              <a:p>
                <a:pPr algn="ctr"/>
                <a:r>
                  <a:rPr lang="en-US" altLang="zh-CN" sz="2000" b="1">
                    <a:solidFill>
                      <a:srgbClr val="801A24"/>
                    </a:solidFill>
                  </a:rPr>
                  <a:t>quandy2020@126.com</a:t>
                </a: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151" y="9390"/>
                <a:ext cx="1169" cy="1113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矩阵分块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E7E245E-2F28-4398-988A-444E2D05E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" t="7823" r="4897" b="7492"/>
          <a:stretch/>
        </p:blipFill>
        <p:spPr>
          <a:xfrm>
            <a:off x="1777864" y="1221740"/>
            <a:ext cx="8636272" cy="53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矩阵元素交换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B5FFEC6-4A2B-4086-ADEF-01C41A67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9" t="22755" r="7571" b="23417"/>
          <a:stretch/>
        </p:blipFill>
        <p:spPr>
          <a:xfrm>
            <a:off x="1777864" y="1901633"/>
            <a:ext cx="8636272" cy="17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12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矩阵转置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AC6EA0-0580-4629-AA3C-7760490B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1" t="18323" r="9071" b="18346"/>
          <a:stretch/>
        </p:blipFill>
        <p:spPr>
          <a:xfrm>
            <a:off x="1791950" y="1701346"/>
            <a:ext cx="8608099" cy="31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1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13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矩阵乘积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5F009B5-C8BE-4D78-B9C8-372018DB5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1" t="17593" r="7928" b="18703"/>
          <a:stretch/>
        </p:blipFill>
        <p:spPr>
          <a:xfrm>
            <a:off x="1779535" y="1722028"/>
            <a:ext cx="8632930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8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矩阵单个元素操作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E983580-7216-41FB-85C8-8227089FE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" t="12276" r="22521" b="12096"/>
          <a:stretch/>
        </p:blipFill>
        <p:spPr>
          <a:xfrm>
            <a:off x="1777864" y="1346563"/>
            <a:ext cx="8636272" cy="4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矩阵单个元素操作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EFDE3BC-6C31-45D8-93C6-64C746172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7" t="12338" r="22657" b="14383"/>
          <a:stretch/>
        </p:blipFill>
        <p:spPr>
          <a:xfrm>
            <a:off x="1777864" y="1432560"/>
            <a:ext cx="8636272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0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16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矩阵化简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2A32B7-AC97-4273-A294-3EC052504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1" t="10958" r="21384" b="11204"/>
          <a:stretch/>
        </p:blipFill>
        <p:spPr>
          <a:xfrm>
            <a:off x="1777864" y="1319349"/>
            <a:ext cx="8636272" cy="5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矩阵点乘</a:t>
                </a:r>
              </a:p>
            </p:txBody>
          </p:sp>
        </p:grp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D2E3216-2331-4F6A-AC91-60382B79A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21068" r="21273" b="19781"/>
          <a:stretch/>
        </p:blipFill>
        <p:spPr>
          <a:xfrm>
            <a:off x="1777864" y="1844584"/>
            <a:ext cx="8636271" cy="20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18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矩阵类型转换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B5D0D1-DFAC-4BC4-875A-6A2FD32E1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17974" r="23551" b="19427"/>
          <a:stretch/>
        </p:blipFill>
        <p:spPr>
          <a:xfrm>
            <a:off x="1777864" y="1933304"/>
            <a:ext cx="8636272" cy="24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19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求解线性方程组 </a:t>
                </a:r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Ax = b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F9E8B3-1575-4D58-81F3-A7B24433E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16597" r="23551" b="16249"/>
          <a:stretch/>
        </p:blipFill>
        <p:spPr>
          <a:xfrm>
            <a:off x="1777864" y="1775094"/>
            <a:ext cx="8636272" cy="30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2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9655810" y="781685"/>
            <a:ext cx="2519680" cy="444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865" y="325755"/>
            <a:ext cx="4556125" cy="817880"/>
            <a:chOff x="-1" y="636"/>
            <a:chExt cx="717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007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/>
                <a:t>Outline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48765" y="1295717"/>
            <a:ext cx="5951855" cy="460375"/>
            <a:chOff x="2501" y="7053"/>
            <a:chExt cx="9373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Eigen Introduction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CB5F4716-CB0D-4377-93FC-BB93FF15441F}"/>
              </a:ext>
            </a:extLst>
          </p:cNvPr>
          <p:cNvGrpSpPr/>
          <p:nvPr/>
        </p:nvGrpSpPr>
        <p:grpSpPr>
          <a:xfrm>
            <a:off x="1548765" y="1880435"/>
            <a:ext cx="5951855" cy="460375"/>
            <a:chOff x="2501" y="7053"/>
            <a:chExt cx="9373" cy="725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453A0326-FBB4-4684-A1F6-DB7F18168B6C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73237728-7533-4360-B83D-62255677BD6B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9B2F4C41-7B39-4B1B-9B74-08F1ACFD1E41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9505E76-87C3-430F-94BD-0093FC8DCCE3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dirty="0"/>
                <a:t>Matrix Operations</a:t>
              </a: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8F9C0E9C-6D57-443C-A49D-574DD792B934}"/>
              </a:ext>
            </a:extLst>
          </p:cNvPr>
          <p:cNvGrpSpPr/>
          <p:nvPr/>
        </p:nvGrpSpPr>
        <p:grpSpPr>
          <a:xfrm>
            <a:off x="1548765" y="2465152"/>
            <a:ext cx="5951855" cy="460375"/>
            <a:chOff x="2501" y="7053"/>
            <a:chExt cx="9373" cy="725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5F0B9D5D-F95D-4D85-B478-DF4DCD3743A9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8BAC4DC1-E384-4244-8A11-48E7867B48BF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1F12109E-551A-44E0-9147-1C6573156053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6E12CD6-18CB-4DBE-A10C-4149FEB7F5AD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Eigen &amp; Quaternion</a:t>
              </a:r>
            </a:p>
          </p:txBody>
        </p:sp>
      </p:grpSp>
      <p:pic>
        <p:nvPicPr>
          <p:cNvPr id="5122" name="Picture 2" descr="查看源图像">
            <a:extLst>
              <a:ext uri="{FF2B5EF4-FFF2-40B4-BE49-F238E27FC236}">
                <a16:creationId xmlns:a16="http://schemas.microsoft.com/office/drawing/2014/main" id="{7CD0A567-7066-4BFD-8406-1E972B15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519" y="3049869"/>
            <a:ext cx="6191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9CAC7C3-0856-4A25-A7B0-FFC985564187}"/>
              </a:ext>
            </a:extLst>
          </p:cNvPr>
          <p:cNvGrpSpPr/>
          <p:nvPr/>
        </p:nvGrpSpPr>
        <p:grpSpPr>
          <a:xfrm>
            <a:off x="1548765" y="2996647"/>
            <a:ext cx="5951855" cy="460375"/>
            <a:chOff x="2501" y="7053"/>
            <a:chExt cx="9373" cy="725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1D212B-E433-4730-82EB-8DF8874F086D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D311B65B-C057-4EF7-8EE7-0F7F63686D37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112BFEF-97F0-4690-98A3-54055F2C6646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4CD5B97-3F48-445B-946F-29DD2FE378A5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Solve Ax = b equation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矩阵特征值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19B4519-F0C3-45C3-AF0B-1E7C741C9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t="21271" r="23551" b="18776"/>
          <a:stretch/>
        </p:blipFill>
        <p:spPr>
          <a:xfrm>
            <a:off x="1777864" y="1567543"/>
            <a:ext cx="8636272" cy="20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5828968" cy="175432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 dirty="0"/>
              <a:t>Eigen &amp; Quaternion</a:t>
            </a:r>
          </a:p>
          <a:p>
            <a:pPr algn="l"/>
            <a:endParaRPr lang="en-US" altLang="zh-CN" sz="54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矩阵 </a:t>
            </a:r>
            <a:r>
              <a:rPr lang="en-US" altLang="zh-CN" sz="5400" b="1" dirty="0">
                <a:sym typeface="+mn-ea"/>
              </a:rPr>
              <a:t>&amp; </a:t>
            </a:r>
            <a:r>
              <a:rPr lang="zh-CN" altLang="en-US" sz="5400" b="1" dirty="0">
                <a:sym typeface="+mn-ea"/>
              </a:rPr>
              <a:t>四元数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22</a:t>
            </a:r>
          </a:p>
        </p:txBody>
      </p:sp>
      <p:pic>
        <p:nvPicPr>
          <p:cNvPr id="19460" name="Picture 4" descr="Rotating a Cube Using Quaternions - Wolfram Demonstrations Project">
            <a:extLst>
              <a:ext uri="{FF2B5EF4-FFF2-40B4-BE49-F238E27FC236}">
                <a16:creationId xmlns:a16="http://schemas.microsoft.com/office/drawing/2014/main" id="{DB97F8E2-C543-48D1-8310-D6D920E4A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6" t="11788" r="5035" b="13783"/>
          <a:stretch/>
        </p:blipFill>
        <p:spPr bwMode="auto">
          <a:xfrm>
            <a:off x="7047229" y="3389183"/>
            <a:ext cx="3775047" cy="34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22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23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22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45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69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26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892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&amp; Quaternion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24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6232475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dirty="0"/>
              <a:t>Solve Ax = b equation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方程</a:t>
            </a:r>
            <a:r>
              <a:rPr lang="en-US" altLang="zh-CN" sz="5400" b="1" dirty="0">
                <a:sym typeface="+mn-ea"/>
              </a:rPr>
              <a:t>Ax</a:t>
            </a:r>
            <a:r>
              <a:rPr lang="zh-CN" altLang="en-US" sz="5400" b="1" dirty="0">
                <a:sym typeface="+mn-ea"/>
              </a:rPr>
              <a:t> </a:t>
            </a:r>
            <a:r>
              <a:rPr lang="en-US" altLang="zh-CN" sz="5400" b="1" dirty="0">
                <a:sym typeface="+mn-ea"/>
              </a:rPr>
              <a:t>=</a:t>
            </a:r>
            <a:r>
              <a:rPr lang="zh-CN" altLang="en-US" sz="5400" b="1" dirty="0">
                <a:sym typeface="+mn-ea"/>
              </a:rPr>
              <a:t> </a:t>
            </a:r>
            <a:r>
              <a:rPr lang="en-US" altLang="zh-CN" sz="5400" b="1" dirty="0">
                <a:sym typeface="+mn-ea"/>
              </a:rPr>
              <a:t>b</a:t>
            </a:r>
            <a:r>
              <a:rPr lang="zh-CN" altLang="en-US" sz="5400" b="1" dirty="0">
                <a:sym typeface="+mn-ea"/>
              </a:rPr>
              <a:t>的解 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51377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29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44CEF07-B96B-4A8B-9EE8-07BEBFA3EF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024408"/>
              </p:ext>
            </p:extLst>
          </p:nvPr>
        </p:nvGraphicFramePr>
        <p:xfrm>
          <a:off x="3328933" y="2171241"/>
          <a:ext cx="5534133" cy="251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AxGlyph" r:id="rId3" imgW="245160" imgH="110520" progId="AxGlyph.Document">
                  <p:embed/>
                </p:oleObj>
              </mc:Choice>
              <mc:Fallback>
                <p:oleObj name="AxGlyph" r:id="rId3" imgW="245160" imgH="1105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8933" y="2171241"/>
                        <a:ext cx="5534133" cy="2515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C482965C-3759-4727-A1DB-1A3D9EFE1FDF}"/>
              </a:ext>
            </a:extLst>
          </p:cNvPr>
          <p:cNvGrpSpPr/>
          <p:nvPr/>
        </p:nvGrpSpPr>
        <p:grpSpPr>
          <a:xfrm>
            <a:off x="1683385" y="1380578"/>
            <a:ext cx="5951855" cy="460375"/>
            <a:chOff x="2501" y="7053"/>
            <a:chExt cx="9373" cy="72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40AB9F2-2B46-4FD1-9BB4-5FC3FE8706EF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F7FDF586-9C12-4E77-B402-7605E177A0D0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69289564-CC35-40D3-BF2E-3E3F789BBCAF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DDF0DD-95A5-4A93-B0CC-1D0EF508408C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/>
                <a:t>How to solve Ax = b equation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561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/>
                <a:t>高斯消元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56B8D246-60CB-49E8-97EC-A4E5ED85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717" y="1432560"/>
            <a:ext cx="2001756" cy="18251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A98AA0B-D98D-40BB-A5BF-7036B7A30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40" y="1432560"/>
            <a:ext cx="1753665" cy="18251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0353C2-FFF6-424B-A8DF-DEA028292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717" y="3878004"/>
            <a:ext cx="2164894" cy="17854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3B5C65E-B188-45AE-A6DE-45D04F478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073" y="1432560"/>
            <a:ext cx="1759162" cy="18251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68F3A5F-3492-483C-9EC3-298C2CD2A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793" y="3878004"/>
            <a:ext cx="1756999" cy="17427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443D94-758D-4111-B315-1475BD60E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973" y="3878004"/>
            <a:ext cx="1455572" cy="1688640"/>
          </a:xfrm>
          <a:prstGeom prst="rect">
            <a:avLst/>
          </a:prstGeom>
        </p:spPr>
      </p:pic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ABA11AD2-45C4-4475-85E6-6C9F6945D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164523"/>
              </p:ext>
            </p:extLst>
          </p:nvPr>
        </p:nvGraphicFramePr>
        <p:xfrm>
          <a:off x="6081554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AxGlyph" r:id="rId9" imgW="19800" imgH="19800" progId="AxGlyph.Document">
                  <p:embed/>
                </p:oleObj>
              </mc:Choice>
              <mc:Fallback>
                <p:oleObj name="AxGlyph" r:id="rId9" imgW="19800" imgH="198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81554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305FAB59-D8B1-433B-BA21-C73E9B21A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196550"/>
              </p:ext>
            </p:extLst>
          </p:nvPr>
        </p:nvGraphicFramePr>
        <p:xfrm>
          <a:off x="8367525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AxGlyph" r:id="rId11" imgW="19800" imgH="19800" progId="AxGlyph.Document">
                  <p:embed/>
                </p:oleObj>
              </mc:Choice>
              <mc:Fallback>
                <p:oleObj name="AxGlyph" r:id="rId11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67525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18071DA4-E64F-4761-BFFB-ADD83FF86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48013"/>
              </p:ext>
            </p:extLst>
          </p:nvPr>
        </p:nvGraphicFramePr>
        <p:xfrm>
          <a:off x="10653496" y="3167960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AxGlyph" r:id="rId13" imgW="19800" imgH="19800" progId="AxGlyph.Document">
                  <p:embed/>
                </p:oleObj>
              </mc:Choice>
              <mc:Fallback>
                <p:oleObj name="AxGlyph" r:id="rId13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653496" y="3167960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C09A624-6E4A-47D0-B57D-91DD0D7DC2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38466"/>
              </p:ext>
            </p:extLst>
          </p:nvPr>
        </p:nvGraphicFramePr>
        <p:xfrm>
          <a:off x="6075641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AxGlyph" r:id="rId15" imgW="19800" imgH="19800" progId="AxGlyph.Document">
                  <p:embed/>
                </p:oleObj>
              </mc:Choice>
              <mc:Fallback>
                <p:oleObj name="AxGlyph" r:id="rId15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75641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4908CC48-6CC7-4B1D-A22C-7E470D6F6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488246"/>
              </p:ext>
            </p:extLst>
          </p:nvPr>
        </p:nvGraphicFramePr>
        <p:xfrm>
          <a:off x="8384871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AxGlyph" r:id="rId17" imgW="19800" imgH="19800" progId="AxGlyph.Document">
                  <p:embed/>
                </p:oleObj>
              </mc:Choice>
              <mc:Fallback>
                <p:oleObj name="AxGlyph" r:id="rId17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84871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66B9FB37-F575-4A41-ADFA-F1A7D0D84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47357"/>
              </p:ext>
            </p:extLst>
          </p:nvPr>
        </p:nvGraphicFramePr>
        <p:xfrm>
          <a:off x="10694102" y="5693465"/>
          <a:ext cx="522079" cy="522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AxGlyph" r:id="rId19" imgW="19800" imgH="19800" progId="AxGlyph.Document">
                  <p:embed/>
                </p:oleObj>
              </mc:Choice>
              <mc:Fallback>
                <p:oleObj name="AxGlyph" r:id="rId19" imgW="19800" imgH="19800" progId="AxGlyph.Document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ABA11AD2-45C4-4475-85E6-6C9F6945D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694102" y="5693465"/>
                        <a:ext cx="522079" cy="522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6CF3BF16-B4EA-477B-93D3-B2BF23902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791635"/>
              </p:ext>
            </p:extLst>
          </p:nvPr>
        </p:nvGraphicFramePr>
        <p:xfrm>
          <a:off x="1632329" y="1692275"/>
          <a:ext cx="2935289" cy="4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AxGlyph" r:id="rId21" imgW="132480" imgH="195840" progId="AxGlyph.Document">
                  <p:embed/>
                </p:oleObj>
              </mc:Choice>
              <mc:Fallback>
                <p:oleObj name="AxGlyph" r:id="rId21" imgW="132480" imgH="19584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632329" y="1692275"/>
                        <a:ext cx="2935289" cy="4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509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05670"/>
            <a:ext cx="5479513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5400" b="1" dirty="0"/>
              <a:t>Eigen Introduction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8473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5400" b="1" dirty="0">
                <a:sym typeface="+mn-ea"/>
              </a:rPr>
              <a:t>Eigen</a:t>
            </a:r>
            <a:r>
              <a:rPr lang="zh-CN" altLang="en-US" sz="5400" b="1" dirty="0">
                <a:sym typeface="+mn-ea"/>
              </a:rPr>
              <a:t>简介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30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940560" y="2100711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 </a:t>
              </a:r>
              <a:r>
                <a:rPr lang="zh-CN" altLang="en-US" sz="1400" dirty="0"/>
                <a:t>向前消去法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CA090B6-4110-4840-9D11-EAD4E537CAD9}"/>
              </a:ext>
            </a:extLst>
          </p:cNvPr>
          <p:cNvGrpSpPr/>
          <p:nvPr/>
        </p:nvGrpSpPr>
        <p:grpSpPr>
          <a:xfrm>
            <a:off x="1683385" y="1380578"/>
            <a:ext cx="5951855" cy="460375"/>
            <a:chOff x="2501" y="7053"/>
            <a:chExt cx="9373" cy="725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1D3FFC8-1E77-4982-86D6-4567C61A4D9B}"/>
                </a:ext>
              </a:extLst>
            </p:cNvPr>
            <p:cNvGrpSpPr/>
            <p:nvPr/>
          </p:nvGrpSpPr>
          <p:grpSpPr>
            <a:xfrm>
              <a:off x="2501" y="7159"/>
              <a:ext cx="523" cy="511"/>
              <a:chOff x="3085" y="2274"/>
              <a:chExt cx="523" cy="511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FBDC3AF-5DEE-4C37-9AAE-3F658D9D834F}"/>
                  </a:ext>
                </a:extLst>
              </p:cNvPr>
              <p:cNvSpPr/>
              <p:nvPr/>
            </p:nvSpPr>
            <p:spPr>
              <a:xfrm>
                <a:off x="3202" y="2386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153EFF3E-5E98-4341-A986-C3F46E75E428}"/>
                  </a:ext>
                </a:extLst>
              </p:cNvPr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C9D845E-4EE5-413C-9DB7-4C9E27FC632F}"/>
                </a:ext>
              </a:extLst>
            </p:cNvPr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 dirty="0"/>
                <a:t>高斯消元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3977FB-6D74-46CB-9757-C66ADC02DFB9}"/>
              </a:ext>
            </a:extLst>
          </p:cNvPr>
          <p:cNvGrpSpPr/>
          <p:nvPr/>
        </p:nvGrpSpPr>
        <p:grpSpPr>
          <a:xfrm>
            <a:off x="1940560" y="4141736"/>
            <a:ext cx="4546032" cy="307777"/>
            <a:chOff x="1718817" y="4470111"/>
            <a:chExt cx="4546032" cy="307777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CFD277D-30D8-4571-97EF-0EE5A828746F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 </a:t>
              </a:r>
              <a:r>
                <a:rPr lang="zh-CN" altLang="en-US" sz="1400" dirty="0"/>
                <a:t>向后消去法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0BC719F-F3E4-4855-A072-476720A99E5B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1D766D6-2553-4889-BFE4-B5BEF692B6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033047"/>
              </p:ext>
            </p:extLst>
          </p:nvPr>
        </p:nvGraphicFramePr>
        <p:xfrm>
          <a:off x="3330575" y="2405063"/>
          <a:ext cx="207645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AxMath" r:id="rId3" imgW="1481040" imgH="1240200" progId="Equation.AxMath">
                  <p:embed/>
                </p:oleObj>
              </mc:Choice>
              <mc:Fallback>
                <p:oleObj name="AxMath" r:id="rId3" imgW="1481040" imgH="12402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0575" y="2405063"/>
                        <a:ext cx="2076450" cy="173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4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QR</a:t>
              </a:r>
              <a:r>
                <a:rPr lang="zh-CN" altLang="en-US" sz="1400" dirty="0"/>
                <a:t>分解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650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latin typeface="微软雅黑" panose="020B0503020204020204" charset="-122"/>
                    <a:ea typeface="微软雅黑" panose="020B0503020204020204" charset="-122"/>
                  </a:rPr>
                  <a:t>32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Solve Ax = b equation</a:t>
                </a: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635592-0730-48F9-BFBC-DFD7A5DA2F19}"/>
              </a:ext>
            </a:extLst>
          </p:cNvPr>
          <p:cNvGrpSpPr/>
          <p:nvPr/>
        </p:nvGrpSpPr>
        <p:grpSpPr>
          <a:xfrm>
            <a:off x="1683385" y="1432560"/>
            <a:ext cx="4546032" cy="307777"/>
            <a:chOff x="1718817" y="4470111"/>
            <a:chExt cx="454603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D09C36D-0292-4C59-9CC0-D6DC86F41045}"/>
                </a:ext>
              </a:extLst>
            </p:cNvPr>
            <p:cNvSpPr txBox="1"/>
            <p:nvPr/>
          </p:nvSpPr>
          <p:spPr>
            <a:xfrm>
              <a:off x="2027377" y="4470111"/>
              <a:ext cx="42374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/>
                <a:t>SVD</a:t>
              </a:r>
              <a:r>
                <a:rPr lang="zh-CN" altLang="en-US" sz="1400" dirty="0"/>
                <a:t>分解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39EB32-87AB-4629-BB9F-44E8C3199610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8180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210" t="2776" r="1916" b="2046"/>
          <a:stretch>
            <a:fillRect/>
          </a:stretch>
        </p:blipFill>
        <p:spPr>
          <a:xfrm>
            <a:off x="-4445" y="-25400"/>
            <a:ext cx="12190095" cy="6885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Introduction</a:t>
                </a:r>
              </a:p>
            </p:txBody>
          </p:sp>
        </p:grpSp>
      </p:grp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777F686-A85A-464C-9D03-153965813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08608"/>
              </p:ext>
            </p:extLst>
          </p:nvPr>
        </p:nvGraphicFramePr>
        <p:xfrm>
          <a:off x="1683385" y="1221740"/>
          <a:ext cx="7829688" cy="311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AxGlyph" r:id="rId3" imgW="410760" imgH="162720" progId="AxGlyph.Document">
                  <p:embed/>
                </p:oleObj>
              </mc:Choice>
              <mc:Fallback>
                <p:oleObj name="AxGlyph" r:id="rId3" imgW="410760" imgH="16272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3385" y="1221740"/>
                        <a:ext cx="7829688" cy="311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F1EC0B08-B6F3-4E23-90AF-5545A73D3539}"/>
              </a:ext>
            </a:extLst>
          </p:cNvPr>
          <p:cNvSpPr txBox="1"/>
          <p:nvPr/>
        </p:nvSpPr>
        <p:spPr>
          <a:xfrm>
            <a:off x="1725373" y="6043258"/>
            <a:ext cx="8442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5"/>
              </a:rPr>
              <a:t>https://eigen.tuxfamily.org/dox/group__QuickRefPage.html</a:t>
            </a:r>
            <a:endParaRPr lang="zh-CN" altLang="en-US" sz="1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FA14646-DCEE-4983-923F-CD257B7D1A39}"/>
              </a:ext>
            </a:extLst>
          </p:cNvPr>
          <p:cNvSpPr txBox="1"/>
          <p:nvPr/>
        </p:nvSpPr>
        <p:spPr>
          <a:xfrm>
            <a:off x="1725373" y="5636260"/>
            <a:ext cx="6098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hlinkClick r:id="rId6"/>
              </a:rPr>
              <a:t>https://eigen.tuxfamily.org/index.php?title=Main_Page</a:t>
            </a:r>
            <a:endParaRPr lang="zh-CN" altLang="en-US" sz="1400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C18E09D-4ACA-431B-893E-DD49FEF6D54C}"/>
              </a:ext>
            </a:extLst>
          </p:cNvPr>
          <p:cNvGrpSpPr/>
          <p:nvPr/>
        </p:nvGrpSpPr>
        <p:grpSpPr>
          <a:xfrm>
            <a:off x="1725373" y="4328405"/>
            <a:ext cx="9656654" cy="307777"/>
            <a:chOff x="1718817" y="4470111"/>
            <a:chExt cx="9656654" cy="307777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0DE3B9D-68F6-43ED-B859-9802D6E6AAC0}"/>
                </a:ext>
              </a:extLst>
            </p:cNvPr>
            <p:cNvSpPr txBox="1"/>
            <p:nvPr/>
          </p:nvSpPr>
          <p:spPr>
            <a:xfrm>
              <a:off x="2027376" y="4470111"/>
              <a:ext cx="93480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是可以用来进行</a:t>
              </a:r>
              <a:r>
                <a:rPr lang="zh-CN" altLang="en-US" sz="1400" b="0" i="0" u="none" strike="noStrike" dirty="0">
                  <a:solidFill>
                    <a:srgbClr val="FC5531"/>
                  </a:solidFill>
                  <a:effectLst/>
                  <a:latin typeface="-apple-system"/>
                </a:rPr>
                <a:t>线性代数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、</a:t>
              </a:r>
              <a:r>
                <a:rPr lang="zh-CN" altLang="en-US" sz="1400" b="0" i="0" dirty="0">
                  <a:solidFill>
                    <a:srgbClr val="7030A0"/>
                  </a:solidFill>
                  <a:effectLst/>
                  <a:latin typeface="-apple-system"/>
                </a:rPr>
                <a:t>矩阵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、</a:t>
              </a:r>
              <a:r>
                <a:rPr lang="zh-CN" altLang="en-US" sz="1400" b="0" i="0" dirty="0">
                  <a:solidFill>
                    <a:srgbClr val="0070C0"/>
                  </a:solidFill>
                  <a:effectLst/>
                  <a:latin typeface="-apple-system"/>
                </a:rPr>
                <a:t>向量操作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等运算的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C++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库，它里面包含了很多算法</a:t>
              </a:r>
              <a:endParaRPr lang="zh-CN" altLang="en-US" sz="1400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369B0DA-1DBF-457A-B586-45F36191EEF9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68E70D8-5428-4DF5-85EE-45DACCE0B044}"/>
              </a:ext>
            </a:extLst>
          </p:cNvPr>
          <p:cNvGrpSpPr/>
          <p:nvPr/>
        </p:nvGrpSpPr>
        <p:grpSpPr>
          <a:xfrm>
            <a:off x="1725373" y="4735403"/>
            <a:ext cx="9656654" cy="307777"/>
            <a:chOff x="1718817" y="4470111"/>
            <a:chExt cx="9656654" cy="30777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5DB7079B-C508-4E00-866F-0B90D987C7FD}"/>
                </a:ext>
              </a:extLst>
            </p:cNvPr>
            <p:cNvSpPr txBox="1"/>
            <p:nvPr/>
          </p:nvSpPr>
          <p:spPr>
            <a:xfrm>
              <a:off x="2027376" y="4470111"/>
              <a:ext cx="93480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采用</a:t>
              </a:r>
              <a:r>
                <a:rPr lang="zh-CN" altLang="en-US" sz="1400" b="0" i="0" u="none" strike="noStrike" dirty="0">
                  <a:solidFill>
                    <a:srgbClr val="FC5531"/>
                  </a:solidFill>
                  <a:effectLst/>
                  <a:latin typeface="-apple-system"/>
                  <a:hlinkClick r:id="rId7"/>
                </a:rPr>
                <a:t>源码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的方式提供给用户使用，在使用时只需要包含</a:t>
              </a:r>
              <a:r>
                <a:rPr lang="en-US" altLang="zh-CN" sz="1400" b="0" i="0" dirty="0">
                  <a:solidFill>
                    <a:srgbClr val="4D4D4D"/>
                  </a:solidFill>
                  <a:effectLst/>
                  <a:latin typeface="-apple-system"/>
                </a:rPr>
                <a:t>Eigen</a:t>
              </a:r>
              <a:r>
                <a:rPr lang="zh-CN" altLang="en-US" sz="1400" b="0" i="0" dirty="0">
                  <a:solidFill>
                    <a:srgbClr val="4D4D4D"/>
                  </a:solidFill>
                  <a:effectLst/>
                  <a:latin typeface="-apple-system"/>
                </a:rPr>
                <a:t>的头文件即可进行使用</a:t>
              </a:r>
              <a:endParaRPr lang="zh-CN" altLang="en-US" sz="14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3B981D5-0497-4791-A819-46E1F087DE7B}"/>
                </a:ext>
              </a:extLst>
            </p:cNvPr>
            <p:cNvSpPr/>
            <p:nvPr/>
          </p:nvSpPr>
          <p:spPr>
            <a:xfrm>
              <a:off x="1718817" y="4512875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5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dirty="0"/>
                  <a:t>Eigen Introduction</a:t>
                </a:r>
              </a:p>
            </p:txBody>
          </p:sp>
        </p:grp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6AC15AE-5ED5-46FF-8AFD-B69F5FE96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494396"/>
              </p:ext>
            </p:extLst>
          </p:nvPr>
        </p:nvGraphicFramePr>
        <p:xfrm>
          <a:off x="2065383" y="1221740"/>
          <a:ext cx="8226425" cy="53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AxGlyph" r:id="rId3" imgW="452880" imgH="293400" progId="AxGlyph.Document">
                  <p:embed/>
                </p:oleObj>
              </mc:Choice>
              <mc:Fallback>
                <p:oleObj name="AxGlyph" r:id="rId3" imgW="452880" imgH="293400" progId="AxGlyph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383" y="1221740"/>
                        <a:ext cx="8226425" cy="53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68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84730" y="2512020"/>
            <a:ext cx="5441746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 dirty="0"/>
              <a:t>Matrix Operations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223770" y="3442970"/>
            <a:ext cx="741553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5400" b="1" dirty="0">
                <a:sym typeface="+mn-ea"/>
              </a:rPr>
              <a:t>矩阵运算</a:t>
            </a: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1CF6FD-E2B1-4971-A8CE-AF313326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80858"/>
            <a:ext cx="4514405" cy="25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0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7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矩阵定义</a:t>
                </a:r>
              </a:p>
            </p:txBody>
          </p:sp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C0E079D-2B59-4867-BCF4-F6504EDD3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13747" r="7357" b="13072"/>
          <a:stretch/>
        </p:blipFill>
        <p:spPr>
          <a:xfrm>
            <a:off x="1770629" y="1346099"/>
            <a:ext cx="8650742" cy="39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8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基础使用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58BD6FB-ED1F-4263-B670-C1B980F48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" t="12526" r="24201" b="11616"/>
          <a:stretch/>
        </p:blipFill>
        <p:spPr>
          <a:xfrm>
            <a:off x="1777864" y="1400582"/>
            <a:ext cx="8636272" cy="405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latin typeface="微软雅黑" panose="020B0503020204020204" charset="-122"/>
                    <a:ea typeface="微软雅黑" panose="020B0503020204020204" charset="-122"/>
                  </a:rPr>
                  <a:t>9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Eigen </a:t>
                </a:r>
                <a:r>
                  <a:rPr lang="zh-CN" altLang="en-US" sz="3600" b="1" i="0" dirty="0">
                    <a:solidFill>
                      <a:srgbClr val="000000"/>
                    </a:solidFill>
                    <a:effectLst/>
                    <a:latin typeface="Verdana" panose="020B0604030504040204" pitchFamily="34" charset="0"/>
                  </a:rPr>
                  <a:t>特殊矩阵生成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B7A919A-C981-44A8-965A-BE3A3CC2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9" t="14731" r="7572" b="14315"/>
          <a:stretch/>
        </p:blipFill>
        <p:spPr>
          <a:xfrm>
            <a:off x="1770614" y="1366700"/>
            <a:ext cx="8650772" cy="27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299</Words>
  <Application>Microsoft Office PowerPoint</Application>
  <PresentationFormat>宽屏</PresentationFormat>
  <Paragraphs>89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-apple-system</vt:lpstr>
      <vt:lpstr>微软雅黑</vt:lpstr>
      <vt:lpstr>Arial</vt:lpstr>
      <vt:lpstr>Calibri</vt:lpstr>
      <vt:lpstr>Calibri Light</vt:lpstr>
      <vt:lpstr>Verdana</vt:lpstr>
      <vt:lpstr>Office 主题</vt:lpstr>
      <vt:lpstr>AxGlyph</vt:lpstr>
      <vt:lpstr>AxGlyph.Document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220</cp:revision>
  <dcterms:created xsi:type="dcterms:W3CDTF">2022-03-12T03:15:00Z</dcterms:created>
  <dcterms:modified xsi:type="dcterms:W3CDTF">2022-04-05T12:24:26Z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